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7" r:id="rId6"/>
    <p:sldId id="276" r:id="rId7"/>
    <p:sldId id="259" r:id="rId8"/>
    <p:sldId id="270" r:id="rId9"/>
    <p:sldId id="279" r:id="rId10"/>
    <p:sldId id="275" r:id="rId11"/>
    <p:sldId id="278" r:id="rId12"/>
    <p:sldId id="268" r:id="rId13"/>
    <p:sldId id="281" r:id="rId14"/>
    <p:sldId id="272" r:id="rId15"/>
    <p:sldId id="271" r:id="rId16"/>
  </p:sldIdLst>
  <p:sldSz cx="12192000" cy="6858000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65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87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60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9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91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7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41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45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1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0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53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F2EF-72ED-4A78-B2BA-F1CF15811F5D}" type="datetimeFigureOut">
              <a:rPr lang="el-GR" smtClean="0"/>
              <a:t>17/9/2018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F64D-D81D-43B2-AE73-50E45A2E0C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54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hirayukisbeauty.blogspot.com/2013_05_01_archive.html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.jpg"/><Relationship Id="rId3" Type="http://schemas.openxmlformats.org/officeDocument/2006/relationships/hyperlink" Target="http://www.w4life.gr/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s://creativecommons.org/licenses/by-nc/3.0/" TargetMode="External"/><Relationship Id="rId17" Type="http://schemas.openxmlformats.org/officeDocument/2006/relationships/hyperlink" Target="http://divergentesmentalmentedesorientadas.blogspot.com/2014/02/el-blog-ya-tiene-instagram.html" TargetMode="External"/><Relationship Id="rId2" Type="http://schemas.openxmlformats.org/officeDocument/2006/relationships/hyperlink" Target="http://www.anticancerath.gr/" TargetMode="Externa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://geekykool.com/twitter-considering-increasing-character-count-to-10000" TargetMode="External"/><Relationship Id="rId5" Type="http://schemas.openxmlformats.org/officeDocument/2006/relationships/hyperlink" Target="http://fhlogo.blogspot.com/2011/03/facebook.html" TargetMode="External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hyperlink" Target="https://creativecommons.org/licenses/by-nc-nd/3.0/" TargetMode="External"/><Relationship Id="rId14" Type="http://schemas.openxmlformats.org/officeDocument/2006/relationships/hyperlink" Target="http://commons.wikimedia.org/wiki/File:Linkedin_Shiny_Icon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1759B-FFDB-4A41-9DDB-CD2982D7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0" y="1760081"/>
            <a:ext cx="8441802" cy="35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59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Άλλες δράσεις υποστήριξης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5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/>
              <a:t>ΕΝΗΜΕΡΩΣΗ</a:t>
            </a:r>
          </a:p>
          <a:p>
            <a:r>
              <a:rPr lang="el-GR" dirty="0"/>
              <a:t>Για τις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ειδικές κοινωνικές παροχές </a:t>
            </a:r>
            <a:r>
              <a:rPr lang="el-GR" dirty="0"/>
              <a:t>υπέρ των ογκολογικών ασθενών</a:t>
            </a:r>
          </a:p>
          <a:p>
            <a:r>
              <a:rPr lang="el-GR" dirty="0"/>
              <a:t>Για τα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ασφαλιστικά δικαιώματα </a:t>
            </a:r>
            <a:r>
              <a:rPr lang="el-GR" dirty="0"/>
              <a:t>που παρέχουν οι Ασφαλιστικοί Φορείς υπέρ των ογκολογικών ασθενών</a:t>
            </a:r>
          </a:p>
          <a:p>
            <a:r>
              <a:rPr lang="el-GR" dirty="0"/>
              <a:t>Για θέματα που αφορούν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την κοινωνία </a:t>
            </a:r>
            <a:r>
              <a:rPr lang="el-GR" dirty="0"/>
              <a:t>σχετικά με τον καρκίνο (όπως η πρόληψη, το κάπνισμα, οι κοινωνικές προκαταλήψεις </a:t>
            </a:r>
            <a:r>
              <a:rPr lang="el-GR" dirty="0" err="1"/>
              <a:t>κ.λπ</a:t>
            </a:r>
            <a:r>
              <a:rPr lang="el-GR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A2DE6-A755-4D1C-9ED4-A3BB55D0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14" y="4577149"/>
            <a:ext cx="1798476" cy="1804572"/>
          </a:xfrm>
          <a:prstGeom prst="rect">
            <a:avLst/>
          </a:prstGeom>
        </p:spPr>
      </p:pic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68DC048E-0316-4E04-AC05-FF4F93D86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8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59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Άλλες δράσεις υποστήριξης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022"/>
            <a:ext cx="10515600" cy="4351338"/>
          </a:xfrm>
        </p:spPr>
        <p:txBody>
          <a:bodyPr>
            <a:normAutofit/>
          </a:bodyPr>
          <a:lstStyle/>
          <a:p>
            <a:r>
              <a:rPr lang="el-GR" dirty="0"/>
              <a:t>Ομάδα </a:t>
            </a:r>
            <a:r>
              <a:rPr lang="el-GR" dirty="0" err="1"/>
              <a:t>Διαιτολογικής</a:t>
            </a:r>
            <a:r>
              <a:rPr lang="el-GR" dirty="0"/>
              <a:t> Υποστήριξης Ασθενών και Φροντιστών</a:t>
            </a:r>
          </a:p>
          <a:p>
            <a:r>
              <a:rPr lang="el-GR" dirty="0"/>
              <a:t>Ομάδα Στοματικής Υγιεινής ασθενών</a:t>
            </a:r>
          </a:p>
          <a:p>
            <a:r>
              <a:rPr lang="el-GR" dirty="0"/>
              <a:t>Συμβουλευτική Ομάδα Αισθητικής Κοσμετολογίας</a:t>
            </a:r>
          </a:p>
          <a:p>
            <a:r>
              <a:rPr lang="el-GR" dirty="0"/>
              <a:t>Ομάδα άσκησης </a:t>
            </a:r>
            <a:r>
              <a:rPr lang="el-GR" dirty="0" err="1"/>
              <a:t>Χάθα</a:t>
            </a:r>
            <a:r>
              <a:rPr lang="el-GR" dirty="0"/>
              <a:t> Γιόγκα</a:t>
            </a:r>
          </a:p>
          <a:p>
            <a:r>
              <a:rPr lang="el-GR" dirty="0"/>
              <a:t>Ομάδα ανοιχτών συναντήσεων: Με αφορμή ένα έργο τέχνης</a:t>
            </a:r>
          </a:p>
          <a:p>
            <a:r>
              <a:rPr lang="el-GR" dirty="0"/>
              <a:t>Εργαστήρι ανάγνωσης και συγγραφής</a:t>
            </a:r>
          </a:p>
          <a:p>
            <a:r>
              <a:rPr lang="el-GR" dirty="0"/>
              <a:t>Κύκλος θεραπευτικών συναντήσεων ψυχοδράματος</a:t>
            </a:r>
          </a:p>
        </p:txBody>
      </p:sp>
      <p:pic>
        <p:nvPicPr>
          <p:cNvPr id="5" name="Picture 4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69BBE13B-8AE4-4A56-8824-B1488B0C5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007"/>
            <a:ext cx="10515600" cy="1325563"/>
          </a:xfrm>
        </p:spPr>
        <p:txBody>
          <a:bodyPr/>
          <a:lstStyle/>
          <a:p>
            <a:r>
              <a:rPr lang="el-GR" dirty="0"/>
              <a:t>Ενημέρωση, Εκπαίδευση, Επικοινωνία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626" y="1385635"/>
            <a:ext cx="1083798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 err="1"/>
              <a:t>Ιστότοποι</a:t>
            </a:r>
            <a:r>
              <a:rPr lang="el-GR" u="sng" dirty="0"/>
              <a:t>:</a:t>
            </a:r>
          </a:p>
          <a:p>
            <a:r>
              <a:rPr lang="en-US" dirty="0">
                <a:hlinkClick r:id="rId2"/>
              </a:rPr>
              <a:t>http://www.anticancerath.gr</a:t>
            </a:r>
            <a:r>
              <a:rPr lang="el-GR" dirty="0"/>
              <a:t> (Επίσημος ιστότοπος Κ.Ε.Φ.Ι.)</a:t>
            </a:r>
          </a:p>
          <a:p>
            <a:r>
              <a:rPr lang="en-US" dirty="0">
                <a:hlinkClick r:id="rId3"/>
              </a:rPr>
              <a:t>http://www.w4life.gr/</a:t>
            </a:r>
            <a:r>
              <a:rPr lang="el-GR" dirty="0"/>
              <a:t> (Ελληνική Συμμαχία για τον Μ.Σ.Μ.)</a:t>
            </a:r>
          </a:p>
          <a:p>
            <a:pPr marL="0" indent="0">
              <a:buNone/>
            </a:pPr>
            <a:endParaRPr lang="el-GR" u="sng" dirty="0"/>
          </a:p>
          <a:p>
            <a:pPr marL="0" indent="0">
              <a:buNone/>
            </a:pPr>
            <a:r>
              <a:rPr lang="en-US" u="sng" dirty="0"/>
              <a:t>Social Media:</a:t>
            </a:r>
          </a:p>
          <a:p>
            <a:r>
              <a:rPr lang="en-US" dirty="0"/>
              <a:t>YouTube (</a:t>
            </a:r>
            <a:r>
              <a:rPr lang="el-GR" dirty="0"/>
              <a:t>κανάλι ενημέρωσης και εκπαιδευτικών </a:t>
            </a:r>
            <a:r>
              <a:rPr lang="en-US" dirty="0"/>
              <a:t>videos)</a:t>
            </a:r>
          </a:p>
          <a:p>
            <a:r>
              <a:rPr lang="en-US" dirty="0"/>
              <a:t>Facebook (</a:t>
            </a:r>
            <a:r>
              <a:rPr lang="el-GR" dirty="0"/>
              <a:t>Προφίλ συλλόγου &amp; κλειστή ομάδα ασθενών, φροντιστών με 6000 &amp; 10000 μέλη αντίστοιχα)</a:t>
            </a:r>
          </a:p>
          <a:p>
            <a:r>
              <a:rPr lang="en-US" dirty="0"/>
              <a:t>Twitter, </a:t>
            </a:r>
            <a:r>
              <a:rPr lang="en-US" dirty="0" err="1"/>
              <a:t>Linkedin</a:t>
            </a:r>
            <a:r>
              <a:rPr lang="en-US" dirty="0"/>
              <a:t>, Instagram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C2715E-AF95-4270-87FD-4D8D95BF4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3293" y="5618873"/>
            <a:ext cx="1131277" cy="1131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760BCB-7E88-4A93-99C1-362E5329650A}"/>
              </a:ext>
            </a:extLst>
          </p:cNvPr>
          <p:cNvSpPr txBox="1"/>
          <p:nvPr/>
        </p:nvSpPr>
        <p:spPr>
          <a:xfrm>
            <a:off x="3862755" y="7369375"/>
            <a:ext cx="49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fhlogo.blogspot.com/2011/03/faceboo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49ACF-ED22-43E2-8895-F50D844885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70135" y="5490459"/>
            <a:ext cx="2100795" cy="148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4222E1-8053-411C-9E6F-8ACD99A216D0}"/>
              </a:ext>
            </a:extLst>
          </p:cNvPr>
          <p:cNvSpPr txBox="1"/>
          <p:nvPr/>
        </p:nvSpPr>
        <p:spPr>
          <a:xfrm>
            <a:off x="1165263" y="7369948"/>
            <a:ext cx="21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shirayukisbeauty.blogspot.com/2013_05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4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234B591-30A8-4897-A2E7-FB970E568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903346" y="5716952"/>
            <a:ext cx="1256908" cy="10212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28FD2A-C358-46AB-B0CC-CAA022B4E654}"/>
              </a:ext>
            </a:extLst>
          </p:cNvPr>
          <p:cNvSpPr txBox="1"/>
          <p:nvPr/>
        </p:nvSpPr>
        <p:spPr>
          <a:xfrm>
            <a:off x="5214230" y="7106683"/>
            <a:ext cx="9620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geekykool.com/twitter-considering-increasing-character-count-to-100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CFDEB-A656-4865-BDF0-66D211AC36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24777" y="5556056"/>
            <a:ext cx="1256909" cy="1256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77A59F-C5D1-489C-8F73-A270773598FB}"/>
              </a:ext>
            </a:extLst>
          </p:cNvPr>
          <p:cNvSpPr txBox="1"/>
          <p:nvPr/>
        </p:nvSpPr>
        <p:spPr>
          <a:xfrm>
            <a:off x="6839148" y="7188781"/>
            <a:ext cx="12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://commons.wikimedia.org/wiki/File:Linkedin_Shiny_Icon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0" name="Picture 19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872BCA9A-58E9-4D00-8818-CD7C2EA765D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101826" y="5368051"/>
            <a:ext cx="2110067" cy="15825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351909-FD4D-4361-99D3-F49610665BCA}"/>
              </a:ext>
            </a:extLst>
          </p:cNvPr>
          <p:cNvSpPr txBox="1"/>
          <p:nvPr/>
        </p:nvSpPr>
        <p:spPr>
          <a:xfrm>
            <a:off x="9594544" y="7134099"/>
            <a:ext cx="21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7" tooltip="http://divergentesmentalmentedesorientadas.blogspot.com/2014/02/el-blog-ya-tiene-instagra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6" name="Picture 15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6F11C594-B679-4629-BC38-B76B16DD14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774"/>
            <a:ext cx="10515600" cy="1325563"/>
          </a:xfrm>
        </p:spPr>
        <p:txBody>
          <a:bodyPr/>
          <a:lstStyle/>
          <a:p>
            <a:r>
              <a:rPr lang="el-GR" dirty="0"/>
              <a:t>Ενημέρωση, Εκπαίδευση, Επικοινωνία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499"/>
            <a:ext cx="9003323" cy="4351338"/>
          </a:xfrm>
        </p:spPr>
        <p:txBody>
          <a:bodyPr/>
          <a:lstStyle/>
          <a:p>
            <a:r>
              <a:rPr lang="el-GR" dirty="0"/>
              <a:t>Εκδίδουμε σε τριμηνιαία βάση, το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περιοδικό</a:t>
            </a:r>
            <a:r>
              <a:rPr lang="el-GR" dirty="0"/>
              <a:t>: «ΚΕΦΙ για ζωή»</a:t>
            </a:r>
            <a:endParaRPr lang="en-US" dirty="0"/>
          </a:p>
          <a:p>
            <a:r>
              <a:rPr lang="el-GR" dirty="0"/>
              <a:t>Εκδίδουμε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ενημερωτικά φυλλάδια και ο</a:t>
            </a:r>
            <a:r>
              <a:rPr lang="el-GR" dirty="0"/>
              <a:t>δηγούς πρόληψης και διαχείρισης της Νόσου</a:t>
            </a:r>
          </a:p>
          <a:p>
            <a:r>
              <a:rPr lang="el-GR" dirty="0"/>
              <a:t>Ετοιμάσαμε την 1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εφαρμογή</a:t>
            </a:r>
            <a:r>
              <a:rPr lang="el-GR" dirty="0"/>
              <a:t> (</a:t>
            </a:r>
            <a:r>
              <a:rPr lang="en-US" dirty="0"/>
              <a:t>app) </a:t>
            </a:r>
            <a:r>
              <a:rPr lang="el-GR" dirty="0"/>
              <a:t>για ασθενείς με παγκρεατικό καρκίνο </a:t>
            </a:r>
            <a:r>
              <a:rPr lang="en-US" dirty="0"/>
              <a:t>(</a:t>
            </a:r>
            <a:r>
              <a:rPr lang="en-US" dirty="0" err="1"/>
              <a:t>Pancare</a:t>
            </a:r>
            <a:r>
              <a:rPr lang="en-US" dirty="0"/>
              <a:t>)</a:t>
            </a:r>
            <a:r>
              <a:rPr lang="el-GR" dirty="0"/>
              <a:t>, η οποία βραβεύτηκε σε διεθνή διαγωνισμό ανάπτυξης νέων ιδεών στην υποστήριξη ασθενών (</a:t>
            </a:r>
            <a:r>
              <a:rPr lang="en-US" dirty="0"/>
              <a:t>Celgene 2017)</a:t>
            </a:r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2813">
            <a:off x="9338234" y="3190608"/>
            <a:ext cx="2439549" cy="318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EFC9E-D955-44D2-8BE7-72470B388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4907393"/>
            <a:ext cx="5305425" cy="1524000"/>
          </a:xfrm>
          <a:prstGeom prst="rect">
            <a:avLst/>
          </a:prstGeom>
        </p:spPr>
      </p:pic>
      <p:pic>
        <p:nvPicPr>
          <p:cNvPr id="8" name="Picture 7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C86FF75D-1F27-4056-8D90-F394E2822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E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F25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577DD-D6B7-4B5E-8511-EC195816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91" y="98473"/>
            <a:ext cx="7474172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Οι δράσεις μας σε αριθμούς: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4E5F-5754-4440-8E5F-B2D0F257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25415"/>
            <a:ext cx="8116343" cy="5190979"/>
          </a:xfrm>
        </p:spPr>
        <p:txBody>
          <a:bodyPr anchor="ctr">
            <a:normAutofit/>
          </a:bodyPr>
          <a:lstStyle/>
          <a:p>
            <a:r>
              <a:rPr lang="el-GR" sz="1800" b="1" dirty="0"/>
              <a:t>Ανοιχτές ομάδες </a:t>
            </a:r>
            <a:r>
              <a:rPr lang="el-GR" sz="1800" dirty="0"/>
              <a:t>Στήριξης Ασθενών &amp; Φροντιστών: 36 συναντήσεις (17)</a:t>
            </a:r>
          </a:p>
          <a:p>
            <a:r>
              <a:rPr lang="el-GR" sz="1800" b="1" dirty="0"/>
              <a:t>Ανοιχτή ομάδα </a:t>
            </a:r>
            <a:r>
              <a:rPr lang="el-GR" sz="1800" dirty="0"/>
              <a:t>Υποστήριξης ασθενών με ΜΚΜ: 22 συναντήσεις (17)</a:t>
            </a:r>
          </a:p>
          <a:p>
            <a:r>
              <a:rPr lang="el-GR" sz="1800" b="1" dirty="0"/>
              <a:t>Συνεδρίες</a:t>
            </a:r>
            <a:r>
              <a:rPr lang="el-GR" sz="1800" dirty="0"/>
              <a:t> Υποστήριξης στο χώρο του ασθενούς: 25/μήνα*</a:t>
            </a:r>
          </a:p>
          <a:p>
            <a:r>
              <a:rPr lang="el-GR" sz="1800" b="1" dirty="0"/>
              <a:t>Συνεδρίες </a:t>
            </a:r>
            <a:r>
              <a:rPr lang="el-GR" sz="1800" dirty="0"/>
              <a:t>Υποστήριξης στα γραφεία μας: 15/μήνα*</a:t>
            </a:r>
          </a:p>
          <a:p>
            <a:r>
              <a:rPr lang="el-GR" sz="1800" dirty="0"/>
              <a:t>Επικοινωνίες για </a:t>
            </a:r>
            <a:r>
              <a:rPr lang="el-GR" sz="1800" b="1" dirty="0"/>
              <a:t>Δικαιώματα ασθενούς </a:t>
            </a:r>
            <a:r>
              <a:rPr lang="el-GR" sz="1800" dirty="0"/>
              <a:t>(κυρίως κατ’ </a:t>
            </a:r>
            <a:r>
              <a:rPr lang="el-GR" sz="1800" dirty="0" err="1"/>
              <a:t>οίκον</a:t>
            </a:r>
            <a:r>
              <a:rPr lang="el-GR" sz="1800" dirty="0"/>
              <a:t>): 20/μήνα* </a:t>
            </a:r>
          </a:p>
          <a:p>
            <a:r>
              <a:rPr lang="el-GR" sz="1800" dirty="0"/>
              <a:t>Αριθμός </a:t>
            </a:r>
            <a:r>
              <a:rPr lang="el-GR" sz="1800" b="1" dirty="0"/>
              <a:t>εθελοντών</a:t>
            </a:r>
            <a:r>
              <a:rPr lang="el-GR" sz="1800" dirty="0"/>
              <a:t> (Εκπαιδευτικός Κύκλος/Κέντρο </a:t>
            </a:r>
            <a:r>
              <a:rPr lang="el-GR" sz="1800" dirty="0" err="1"/>
              <a:t>Β.Ράιχ</a:t>
            </a:r>
            <a:r>
              <a:rPr lang="el-GR" sz="1800" dirty="0"/>
              <a:t>): 19 (16-17)</a:t>
            </a:r>
          </a:p>
          <a:p>
            <a:r>
              <a:rPr lang="el-GR" sz="1800" dirty="0"/>
              <a:t>Αριθμός </a:t>
            </a:r>
            <a:r>
              <a:rPr lang="el-GR" sz="1800" b="1" dirty="0"/>
              <a:t>επισκέψεων εθελοντών </a:t>
            </a:r>
            <a:r>
              <a:rPr lang="el-GR" sz="1800" dirty="0"/>
              <a:t>σε Νοσοκομεία: 474 (17)</a:t>
            </a:r>
          </a:p>
          <a:p>
            <a:r>
              <a:rPr lang="el-GR" sz="1800" b="1" dirty="0"/>
              <a:t>Κλήσεις</a:t>
            </a:r>
            <a:r>
              <a:rPr lang="el-GR" sz="1800" dirty="0"/>
              <a:t> για ενημέρωση-ραντεβού:</a:t>
            </a:r>
            <a:r>
              <a:rPr lang="en-US" sz="1800" dirty="0"/>
              <a:t> 50/</a:t>
            </a:r>
            <a:r>
              <a:rPr lang="el-GR" sz="1800" dirty="0"/>
              <a:t>μήνα* </a:t>
            </a:r>
          </a:p>
          <a:p>
            <a:r>
              <a:rPr lang="el-GR" sz="1800" b="1" dirty="0"/>
              <a:t>Ημερίδες</a:t>
            </a:r>
            <a:r>
              <a:rPr lang="el-GR" sz="1800" dirty="0"/>
              <a:t> ενημέρωσης Κοινού: 6 (2017) και 7 (2018)</a:t>
            </a:r>
          </a:p>
          <a:p>
            <a:endParaRPr lang="el-GR" sz="1300" dirty="0"/>
          </a:p>
          <a:p>
            <a:pPr marL="0" indent="0">
              <a:buNone/>
            </a:pPr>
            <a:r>
              <a:rPr lang="el-GR" sz="1300" dirty="0"/>
              <a:t>*Μέσος όρος τελευταίου 6μήνου</a:t>
            </a:r>
          </a:p>
          <a:p>
            <a:endParaRPr lang="en-US" sz="1300" dirty="0"/>
          </a:p>
        </p:txBody>
      </p:sp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62E45452-A54E-45B6-8325-0FF2FC96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83" y="2716277"/>
            <a:ext cx="1300005" cy="14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724" y="5407075"/>
            <a:ext cx="976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Φαραντάτων 34 Τ.Κ. 11527 Αθήνα (4ος όροφος)</a:t>
            </a:r>
          </a:p>
          <a:p>
            <a:r>
              <a:rPr lang="el-GR" dirty="0"/>
              <a:t>Τηλέφωνα επικοινωνίας:</a:t>
            </a:r>
            <a:r>
              <a:rPr lang="en-US" dirty="0"/>
              <a:t> </a:t>
            </a:r>
            <a:r>
              <a:rPr lang="el-GR" dirty="0"/>
              <a:t>210 6468 222</a:t>
            </a:r>
            <a:r>
              <a:rPr lang="en-US" dirty="0"/>
              <a:t>, </a:t>
            </a:r>
            <a:r>
              <a:rPr lang="el-GR" dirty="0"/>
              <a:t>210 6447 002</a:t>
            </a:r>
            <a:r>
              <a:rPr lang="en-US" dirty="0"/>
              <a:t>, </a:t>
            </a:r>
            <a:r>
              <a:rPr lang="el-GR" dirty="0" err="1"/>
              <a:t>Fax</a:t>
            </a:r>
            <a:r>
              <a:rPr lang="el-GR" dirty="0"/>
              <a:t>: 210 6468 221</a:t>
            </a:r>
          </a:p>
          <a:p>
            <a:r>
              <a:rPr lang="el-GR" dirty="0"/>
              <a:t>email: info@anticancerath.gr</a:t>
            </a:r>
          </a:p>
          <a:p>
            <a:r>
              <a:rPr lang="el-GR" dirty="0"/>
              <a:t>fb: www.facebook.com/skkephi &amp; www.facebook.com/groups/skkephi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0EC4F-2DFC-4C64-B9E2-17742C7A8E5E}"/>
              </a:ext>
            </a:extLst>
          </p:cNvPr>
          <p:cNvSpPr/>
          <p:nvPr/>
        </p:nvSpPr>
        <p:spPr>
          <a:xfrm>
            <a:off x="894742" y="730455"/>
            <a:ext cx="1012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Ευχαριστούμε για τη προσοχή σας!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3F104-DEB0-4A9E-A7EC-F0CD2A4D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10" y="2393113"/>
            <a:ext cx="5820874" cy="24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Ποιοί είμαστε: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635"/>
            <a:ext cx="10515600" cy="4351338"/>
          </a:xfrm>
        </p:spPr>
        <p:txBody>
          <a:bodyPr/>
          <a:lstStyle/>
          <a:p>
            <a:r>
              <a:rPr lang="el-GR" dirty="0"/>
              <a:t>Ο Σύλλογος Κ.Ε.Φ.Ι ιδρύθηκε την άνοιξη του 2004 στην Αθήνα, με στόχο να προσφέρει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συναισθηματική, ψυχολογική και κοινωνική υποστήριξη</a:t>
            </a:r>
            <a:r>
              <a:rPr lang="el-GR" dirty="0"/>
              <a:t> στους ογκολογικούς ασθενείς και τα μέλη των οικογενειών τους, καθώς και την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ενημέρωση και ευαισθητοποίηση </a:t>
            </a:r>
            <a:r>
              <a:rPr lang="el-GR" dirty="0"/>
              <a:t>της κοινωνίας σχετικά με τον καρκίνο.</a:t>
            </a:r>
          </a:p>
          <a:p>
            <a:endParaRPr lang="el-GR" dirty="0"/>
          </a:p>
          <a:p>
            <a:r>
              <a:rPr lang="el-GR" dirty="0"/>
              <a:t>Ο Σύλλογος λειτουργεί και βασίζεται σε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εθελοντική δράση</a:t>
            </a:r>
            <a:r>
              <a:rPr lang="el-GR" b="1" dirty="0"/>
              <a:t> </a:t>
            </a:r>
            <a:r>
              <a:rPr lang="el-GR" dirty="0"/>
              <a:t>και χορηγική υποστήριξη.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0" y="5001031"/>
            <a:ext cx="4045268" cy="1763883"/>
          </a:xfrm>
          <a:prstGeom prst="rect">
            <a:avLst/>
          </a:prstGeom>
        </p:spPr>
      </p:pic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24F8ECC2-479F-4337-ABF8-C9386B210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9F927DE7-5420-419B-81B5-AB5CB8EB7D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4975752"/>
                  </p:ext>
                </p:extLst>
              </p:nvPr>
            </p:nvGraphicFramePr>
            <p:xfrm>
              <a:off x="-580571" y="1709063"/>
              <a:ext cx="3048000" cy="1714500"/>
            </p:xfrm>
            <a:graphic>
              <a:graphicData uri="http://schemas.microsoft.com/office/powerpoint/2016/slidezoom">
                <pslz:sldZm>
                  <pslz:sldZmObj sldId="274" cId="2374334535">
                    <pslz:zmPr id="{150D6C91-623C-4A99-8068-8D3E20F1314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F927DE7-5420-419B-81B5-AB5CB8EB7D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80571" y="170906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7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79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Κύριες δράσεις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u="sng" dirty="0"/>
              <a:t>Πρόγραμμα εκπαίδευσης εθελοντών:</a:t>
            </a:r>
            <a:br>
              <a:rPr lang="el-GR" dirty="0"/>
            </a:br>
            <a:endParaRPr lang="el-GR" dirty="0"/>
          </a:p>
          <a:p>
            <a:r>
              <a:rPr lang="el-GR" dirty="0"/>
              <a:t>Σε συνεργασία με το Κέντρο Ψυχοθεραπείας και Συμβουλευτικής "ΒΙΛΧΕΛΜ ΡΑΪΧ«, διοργανώνεται σε ετήσια βάση, πρόγραμμα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εκπαίδευσης νέων εθελοντών, </a:t>
            </a:r>
            <a:r>
              <a:rPr lang="el-GR" dirty="0"/>
              <a:t>διάρκειας 6 μηνών.</a:t>
            </a:r>
          </a:p>
          <a:p>
            <a:r>
              <a:rPr lang="el-GR" dirty="0"/>
              <a:t>Οι εκπαιδευμένοι εθελοντές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, επισκέπτονται ασθενείς </a:t>
            </a:r>
            <a:r>
              <a:rPr lang="el-GR" dirty="0"/>
              <a:t>στους χώρους θεραπείας στο Νοσοκομείο και τους παρέχουν ψυχολογική υποστήριξη.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5B2C-8045-4A60-A79D-858A4AF2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71" y="5274690"/>
            <a:ext cx="4090771" cy="1060796"/>
          </a:xfrm>
          <a:prstGeom prst="rect">
            <a:avLst/>
          </a:prstGeom>
        </p:spPr>
      </p:pic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50B8F842-E21F-4A0E-81A0-90F77CAB1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79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Κύριες δράσεις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3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u="sng" dirty="0"/>
              <a:t>Τακτικά προγράμματα για ασθενείς και φροντιστές:</a:t>
            </a:r>
            <a:br>
              <a:rPr lang="el-GR" dirty="0"/>
            </a:br>
            <a:endParaRPr lang="el-GR" dirty="0"/>
          </a:p>
          <a:p>
            <a:r>
              <a:rPr lang="el-GR" dirty="0"/>
              <a:t>Ανοιχτές ομάδες στήριξης ασθενών &amp; φροντιστών τους</a:t>
            </a:r>
          </a:p>
          <a:p>
            <a:r>
              <a:rPr lang="el-GR" dirty="0"/>
              <a:t>Ανοιχτή ομάδα υποστήριξης ασθενών με Μ.Κ.Μ.</a:t>
            </a:r>
          </a:p>
          <a:p>
            <a:r>
              <a:rPr lang="el-GR" dirty="0"/>
              <a:t>Κοινωνική υποστήριξη (Δικαιώματα ασθενούς)</a:t>
            </a:r>
          </a:p>
          <a:p>
            <a:r>
              <a:rPr lang="el-GR" dirty="0"/>
              <a:t>Ομάδα Συνηγορίας για τα Δικαιώματα των ασθενών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43" y="4718812"/>
            <a:ext cx="2409409" cy="2022183"/>
          </a:xfrm>
          <a:prstGeom prst="rect">
            <a:avLst/>
          </a:prstGeom>
        </p:spPr>
      </p:pic>
      <p:pic>
        <p:nvPicPr>
          <p:cNvPr id="6" name="Picture 5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208AAF17-2E3D-4928-B009-B7DC642D1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79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Κύριες δράσεις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05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u="sng" dirty="0"/>
              <a:t>Τακτικά προγράμματα για ασθενείς και φροντιστές:</a:t>
            </a:r>
            <a:br>
              <a:rPr lang="el-GR" dirty="0"/>
            </a:br>
            <a:endParaRPr lang="el-GR" dirty="0"/>
          </a:p>
          <a:p>
            <a:r>
              <a:rPr lang="el-GR" dirty="0"/>
              <a:t>Ατομική ψυχολογική υποστήριξη</a:t>
            </a:r>
          </a:p>
          <a:p>
            <a:r>
              <a:rPr lang="el-GR" dirty="0"/>
              <a:t>Τηλεφωνική υποστήριξη</a:t>
            </a:r>
          </a:p>
          <a:p>
            <a:r>
              <a:rPr lang="el-GR" dirty="0"/>
              <a:t>Κατ’ </a:t>
            </a:r>
            <a:r>
              <a:rPr lang="el-GR" dirty="0" err="1"/>
              <a:t>οίκον</a:t>
            </a:r>
            <a:r>
              <a:rPr lang="el-GR" dirty="0"/>
              <a:t> υποστήριξη (</a:t>
            </a:r>
            <a:r>
              <a:rPr lang="el-GR" dirty="0" err="1"/>
              <a:t>ΣτηρίΖΟΥΜΕ</a:t>
            </a:r>
            <a:r>
              <a:rPr lang="el-GR" dirty="0"/>
              <a:t>)*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43" y="4718812"/>
            <a:ext cx="2409409" cy="2022183"/>
          </a:xfrm>
          <a:prstGeom prst="rect">
            <a:avLst/>
          </a:prstGeom>
        </p:spPr>
      </p:pic>
      <p:pic>
        <p:nvPicPr>
          <p:cNvPr id="6" name="Picture 5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186FF368-3344-44B4-BE61-DD60E5A58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79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Κύριες δράσεις του </a:t>
            </a:r>
            <a:r>
              <a:rPr lang="en-US" dirty="0"/>
              <a:t>K.E</a:t>
            </a:r>
            <a:r>
              <a:rPr lang="el-GR" dirty="0"/>
              <a:t>.Φ.Ι.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57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u="sng" dirty="0"/>
              <a:t>Πρόγραμμα «Μαζί και στο Σπίτι»:</a:t>
            </a:r>
            <a:br>
              <a:rPr lang="el-GR" dirty="0"/>
            </a:br>
            <a:endParaRPr lang="el-GR" dirty="0"/>
          </a:p>
          <a:p>
            <a:r>
              <a:rPr lang="el-GR" dirty="0"/>
              <a:t>Πρόκειται για πρόγραμμα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υποστήριξης ασθενών στο σπίτι </a:t>
            </a:r>
            <a:r>
              <a:rPr lang="el-GR" dirty="0"/>
              <a:t>τους.</a:t>
            </a:r>
          </a:p>
          <a:p>
            <a:r>
              <a:rPr lang="el-GR" dirty="0"/>
              <a:t>Αφορά ασθενείς που αδυνατούν, λόγω της κατάστασής τους, να δεχθούν φροντίδα στο νοσοκομείο.</a:t>
            </a:r>
          </a:p>
          <a:p>
            <a:r>
              <a:rPr lang="el-GR" dirty="0"/>
              <a:t>Η κάλυψη αφορά ψυχοκοινωνική υποστήριξη και είναι δωρεάν.</a:t>
            </a:r>
          </a:p>
          <a:p>
            <a:r>
              <a:rPr lang="el-GR" dirty="0"/>
              <a:t>Στο πρόγραμμα συμμετέχουν Ψυχοθεραπευτές και Κοινωνικός Λειτουργός</a:t>
            </a:r>
          </a:p>
          <a:p>
            <a:r>
              <a:rPr lang="el-GR" dirty="0"/>
              <a:t>Υλοποιείται με την υποστήριξη της </a:t>
            </a:r>
            <a:r>
              <a:rPr lang="en-US" dirty="0"/>
              <a:t>Bristol Myers Squibb</a:t>
            </a:r>
            <a:endParaRPr lang="el-GR" dirty="0"/>
          </a:p>
        </p:txBody>
      </p:sp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3AB97233-0C9D-4A47-AE18-BEA0919B6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08F37-E028-43D5-91B8-FB53FB36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88" y="5482368"/>
            <a:ext cx="1868209" cy="13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71" y="1343239"/>
            <a:ext cx="9206132" cy="46835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b="1" u="sng" dirty="0"/>
              <a:t>Οργάνωση Ημερίδων για το Κοινό – </a:t>
            </a:r>
            <a:r>
              <a:rPr lang="el-GR" b="1" u="sng" dirty="0" err="1"/>
              <a:t>Διάδραση</a:t>
            </a:r>
            <a:endParaRPr lang="el-GR" b="1" u="sng" dirty="0"/>
          </a:p>
          <a:p>
            <a:pPr marL="0" indent="0" algn="ctr">
              <a:buNone/>
            </a:pPr>
            <a:endParaRPr lang="el-GR" b="1" u="sng" dirty="0"/>
          </a:p>
          <a:p>
            <a:r>
              <a:rPr lang="el-GR" dirty="0"/>
              <a:t>Το Κ.Ε.Φ.Ι. οργανώνει σε τακτική βάση, </a:t>
            </a:r>
            <a:r>
              <a:rPr lang="el-GR" b="1" dirty="0"/>
              <a:t>Ημερίδες ενημέρωσης </a:t>
            </a:r>
            <a:r>
              <a:rPr lang="el-GR" dirty="0"/>
              <a:t>του Κοινού σε θέματα που αφορούν τη Νόσο, όπως:</a:t>
            </a:r>
          </a:p>
          <a:p>
            <a:pPr lvl="1"/>
            <a:r>
              <a:rPr lang="el-GR" dirty="0"/>
              <a:t>Νεότερες εξελίξεις – θεραπείες, φαρμακευτική προσέγγιση</a:t>
            </a:r>
          </a:p>
          <a:p>
            <a:pPr lvl="1"/>
            <a:r>
              <a:rPr lang="el-GR" dirty="0"/>
              <a:t>Πρόληψη</a:t>
            </a:r>
          </a:p>
          <a:p>
            <a:pPr lvl="1"/>
            <a:r>
              <a:rPr lang="el-GR" dirty="0"/>
              <a:t>Εκπαίδευση</a:t>
            </a:r>
          </a:p>
          <a:p>
            <a:r>
              <a:rPr lang="el-GR" dirty="0"/>
              <a:t>Οι ημερίδες γίνονται σε συνεργασία με εξιδεικευμένους Επαγγελματίες Υγείας, με την χορηγική υποστήριξη φαρμακευτικών</a:t>
            </a:r>
          </a:p>
          <a:p>
            <a:r>
              <a:rPr lang="el-GR" dirty="0"/>
              <a:t>Ως Σύλλογος συμμετέχουμε σε </a:t>
            </a:r>
            <a:r>
              <a:rPr lang="el-GR" b="1" dirty="0"/>
              <a:t>εθελοντικές δράσ</a:t>
            </a:r>
            <a:r>
              <a:rPr lang="el-GR" dirty="0"/>
              <a:t>εις σε συνεργασία με άλλους συλλόγους ή/και φορείς, που έχουν ως στόχο τον </a:t>
            </a:r>
            <a:r>
              <a:rPr lang="el-GR" b="1" dirty="0"/>
              <a:t>ασθεν</a:t>
            </a:r>
            <a:r>
              <a:rPr lang="el-GR" dirty="0"/>
              <a:t>ή και την </a:t>
            </a:r>
            <a:r>
              <a:rPr lang="el-GR" b="1" dirty="0"/>
              <a:t>κοινωνική αλληλεγγύη</a:t>
            </a:r>
            <a:r>
              <a:rPr lang="el-GR" dirty="0"/>
              <a:t>.</a:t>
            </a:r>
          </a:p>
          <a:p>
            <a:r>
              <a:rPr lang="el-GR" dirty="0"/>
              <a:t>Παράλληλα, διοργανώνουμε </a:t>
            </a:r>
            <a:r>
              <a:rPr lang="el-GR" b="1" dirty="0"/>
              <a:t>πολιτιστικές </a:t>
            </a:r>
            <a:r>
              <a:rPr lang="el-GR" dirty="0"/>
              <a:t>και καλλιτεχνικές εκδηλώσεις για να προσφέρουμε στο «Ζην» και το «Ευ»!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91" y="3685037"/>
            <a:ext cx="2510320" cy="2605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BD603-AE7E-4607-A318-2AFE8DBE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4" y="39437"/>
            <a:ext cx="10516511" cy="1329043"/>
          </a:xfrm>
          <a:prstGeom prst="rect">
            <a:avLst/>
          </a:prstGeom>
        </p:spPr>
      </p:pic>
      <p:pic>
        <p:nvPicPr>
          <p:cNvPr id="7" name="Picture 6" descr="A picture containing electronics, compact disk, clipart&#10;&#10;Description generated with high confidence">
            <a:extLst>
              <a:ext uri="{FF2B5EF4-FFF2-40B4-BE49-F238E27FC236}">
                <a16:creationId xmlns:a16="http://schemas.microsoft.com/office/drawing/2014/main" id="{7770C937-487E-4BDD-A73F-1FC68736F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93" y="16283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702" y="2507169"/>
            <a:ext cx="1542422" cy="1530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89" y="-1"/>
            <a:ext cx="5489811" cy="316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93" y="3567791"/>
            <a:ext cx="4989788" cy="3292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00FEF0-04A9-4AE1-B161-C9B2837AC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93" y="0"/>
            <a:ext cx="4820029" cy="3725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ECF58-D411-4128-B3E7-001F8C8AF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387" y="3165230"/>
            <a:ext cx="6180227" cy="3706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188" y="2038903"/>
            <a:ext cx="3505200" cy="247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86122">
            <a:off x="3469723" y="5071742"/>
            <a:ext cx="35052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67638">
            <a:off x="4276817" y="337062"/>
            <a:ext cx="3326574" cy="148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09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95" y="978129"/>
            <a:ext cx="1542422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3FF477-CDDF-4585-A5C8-C2B1E628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42" y="99571"/>
            <a:ext cx="4907414" cy="31347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3D2D7B-D7A1-44C0-88E7-7321CE2E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40" y="99570"/>
            <a:ext cx="4664670" cy="3134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D274A4-FEB7-47B3-9F1C-E797A72B3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223" y="3966338"/>
            <a:ext cx="1905000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916434-17A7-436A-8267-73CB312C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3" y="3312577"/>
            <a:ext cx="5094827" cy="3623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43BDBA-FF03-41E3-8917-E4C104EF0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036" y="3312577"/>
            <a:ext cx="4980321" cy="3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708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Ποιοί είμαστε:</vt:lpstr>
      <vt:lpstr>Κύριες δράσεις του K.E.Φ.Ι.</vt:lpstr>
      <vt:lpstr>Κύριες δράσεις του K.E.Φ.Ι.</vt:lpstr>
      <vt:lpstr>Κύριες δράσεις του K.E.Φ.Ι.</vt:lpstr>
      <vt:lpstr>Κύριες δράσεις του K.E.Φ.Ι.</vt:lpstr>
      <vt:lpstr>PowerPoint Presentation</vt:lpstr>
      <vt:lpstr>PowerPoint Presentation</vt:lpstr>
      <vt:lpstr>PowerPoint Presentation</vt:lpstr>
      <vt:lpstr>Άλλες δράσεις υποστήριξης του K.E.Φ.Ι.</vt:lpstr>
      <vt:lpstr>Άλλες δράσεις υποστήριξης του K.E.Φ.Ι.</vt:lpstr>
      <vt:lpstr>Ενημέρωση, Εκπαίδευση, Επικοινωνία</vt:lpstr>
      <vt:lpstr>Ενημέρωση, Εκπαίδευση, Επικοινωνία</vt:lpstr>
      <vt:lpstr>Οι δράσεις μας σε αριθμούς: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thanasis</dc:creator>
  <cp:lastModifiedBy>thanasis</cp:lastModifiedBy>
  <cp:revision>2</cp:revision>
  <dcterms:created xsi:type="dcterms:W3CDTF">2018-09-17T12:20:42Z</dcterms:created>
  <dcterms:modified xsi:type="dcterms:W3CDTF">2018-09-17T12:27:02Z</dcterms:modified>
</cp:coreProperties>
</file>